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73"/>
        <p:guide pos="382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7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8-02T11:32:42.083" idx="1">
    <p:pos x="10" y="10"/>
    <p:text/>
  </p:cm>
</p:cmLst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comments" Target="../comments/comment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369060" y="97155"/>
            <a:ext cx="9799320" cy="580390"/>
          </a:xfrm>
        </p:spPr>
        <p:txBody>
          <a:bodyPr>
            <a:noAutofit/>
          </a:bodyPr>
          <a:p>
            <a:r>
              <a:rPr lang="zh-CN" altLang="zh-CN" sz="2800"/>
              <a:t>昆明市官渡区人民医院“12345”投诉办理流程</a:t>
            </a:r>
            <a:endParaRPr lang="zh-CN" altLang="zh-CN" sz="2800"/>
          </a:p>
        </p:txBody>
      </p:sp>
      <p:sp>
        <p:nvSpPr>
          <p:cNvPr id="4" name="矩形 3"/>
          <p:cNvSpPr/>
          <p:nvPr/>
        </p:nvSpPr>
        <p:spPr>
          <a:xfrm>
            <a:off x="4644390" y="876935"/>
            <a:ext cx="2884805" cy="569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789420" y="4130040"/>
            <a:ext cx="2884805" cy="569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投诉人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653280" y="3012440"/>
            <a:ext cx="2884805" cy="569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党办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533015" y="4130040"/>
            <a:ext cx="2884805" cy="569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相关科室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644390" y="5147945"/>
            <a:ext cx="2884805" cy="569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/>
              <a:t>汇总投诉处理情况反馈投诉人</a:t>
            </a:r>
            <a:endParaRPr lang="zh-CN" altLang="en-US" sz="1600"/>
          </a:p>
        </p:txBody>
      </p:sp>
      <p:sp>
        <p:nvSpPr>
          <p:cNvPr id="9" name="矩形 8"/>
          <p:cNvSpPr/>
          <p:nvPr/>
        </p:nvSpPr>
        <p:spPr>
          <a:xfrm>
            <a:off x="4643755" y="1994535"/>
            <a:ext cx="2884805" cy="569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党委副书记批示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685030" y="962660"/>
            <a:ext cx="28213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chemeClr val="bg1"/>
                </a:solidFill>
              </a:rPr>
              <a:t>收到</a:t>
            </a:r>
            <a:r>
              <a:rPr lang="en-US" altLang="zh-CN">
                <a:solidFill>
                  <a:schemeClr val="bg1"/>
                </a:solidFill>
              </a:rPr>
              <a:t>“12345”</a:t>
            </a:r>
            <a:r>
              <a:rPr lang="zh-CN" altLang="en-US">
                <a:solidFill>
                  <a:schemeClr val="bg1"/>
                </a:solidFill>
              </a:rPr>
              <a:t>投诉件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3" name="下箭头 12"/>
          <p:cNvSpPr/>
          <p:nvPr/>
        </p:nvSpPr>
        <p:spPr>
          <a:xfrm>
            <a:off x="5932805" y="1474470"/>
            <a:ext cx="306705" cy="520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下箭头 13"/>
          <p:cNvSpPr/>
          <p:nvPr/>
        </p:nvSpPr>
        <p:spPr>
          <a:xfrm>
            <a:off x="5972175" y="2592070"/>
            <a:ext cx="227330" cy="3600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直角上箭头 16"/>
          <p:cNvSpPr/>
          <p:nvPr/>
        </p:nvSpPr>
        <p:spPr>
          <a:xfrm rot="10800000">
            <a:off x="3023870" y="3179445"/>
            <a:ext cx="1619885" cy="95059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直角上箭头 17"/>
          <p:cNvSpPr/>
          <p:nvPr/>
        </p:nvSpPr>
        <p:spPr>
          <a:xfrm rot="10800000" flipH="1">
            <a:off x="7529195" y="3206750"/>
            <a:ext cx="1583690" cy="92329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直角上箭头 18"/>
          <p:cNvSpPr/>
          <p:nvPr/>
        </p:nvSpPr>
        <p:spPr>
          <a:xfrm rot="5400000" flipV="1">
            <a:off x="7503795" y="4724400"/>
            <a:ext cx="948690" cy="898525"/>
          </a:xfrm>
          <a:prstGeom prst="bentUpArrow">
            <a:avLst>
              <a:gd name="adj1" fmla="val 25000"/>
              <a:gd name="adj2" fmla="val 2368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直角上箭头 19"/>
          <p:cNvSpPr/>
          <p:nvPr/>
        </p:nvSpPr>
        <p:spPr>
          <a:xfrm rot="5400000">
            <a:off x="3749040" y="4752975"/>
            <a:ext cx="948690" cy="841375"/>
          </a:xfrm>
          <a:prstGeom prst="bentUpArrow">
            <a:avLst>
              <a:gd name="adj1" fmla="val 25000"/>
              <a:gd name="adj2" fmla="val 23688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3203575" y="3143885"/>
            <a:ext cx="144081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olidFill>
                  <a:schemeClr val="bg1"/>
                </a:solidFill>
              </a:rPr>
              <a:t>了解相相关情况</a:t>
            </a:r>
            <a:endParaRPr lang="zh-CN" altLang="en-US" sz="1400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511415" y="3179445"/>
            <a:ext cx="144081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>
                <a:solidFill>
                  <a:schemeClr val="bg1"/>
                </a:solidFill>
              </a:rPr>
              <a:t>了解相相关情况</a:t>
            </a:r>
            <a:endParaRPr lang="zh-CN" altLang="en-US" sz="1400">
              <a:solidFill>
                <a:schemeClr val="bg1"/>
              </a:solidFill>
            </a:endParaRPr>
          </a:p>
        </p:txBody>
      </p:sp>
      <p:sp>
        <p:nvSpPr>
          <p:cNvPr id="24" name="下箭头 23"/>
          <p:cNvSpPr/>
          <p:nvPr/>
        </p:nvSpPr>
        <p:spPr>
          <a:xfrm>
            <a:off x="5979160" y="5717540"/>
            <a:ext cx="233045" cy="3498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5" name="矩形 64"/>
          <p:cNvSpPr/>
          <p:nvPr/>
        </p:nvSpPr>
        <p:spPr>
          <a:xfrm>
            <a:off x="3077845" y="6067425"/>
            <a:ext cx="6036310" cy="471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汇总完成后交医院纪检监察室研判、追责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41275" y="120650"/>
            <a:ext cx="4236085" cy="368300"/>
          </a:xfrm>
        </p:spPr>
        <p:txBody>
          <a:bodyPr>
            <a:noAutofit/>
          </a:bodyPr>
          <a:p>
            <a:r>
              <a:rPr lang="zh-CN" altLang="zh-CN" sz="1600">
                <a:sym typeface="+mn-ea"/>
              </a:rPr>
              <a:t>昆明市官渡区人民医院</a:t>
            </a:r>
            <a:r>
              <a:rPr lang="zh-CN" altLang="zh-CN" sz="1600"/>
              <a:t>投诉办理流程</a:t>
            </a:r>
            <a:endParaRPr lang="zh-CN" altLang="zh-CN" sz="1600"/>
          </a:p>
        </p:txBody>
      </p:sp>
      <p:sp>
        <p:nvSpPr>
          <p:cNvPr id="4" name="矩形 3"/>
          <p:cNvSpPr/>
          <p:nvPr/>
        </p:nvSpPr>
        <p:spPr>
          <a:xfrm>
            <a:off x="4703445" y="0"/>
            <a:ext cx="264858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接待投诉人</a:t>
            </a:r>
            <a:endParaRPr lang="zh-CN" altLang="en-US"/>
          </a:p>
        </p:txBody>
      </p:sp>
      <p:sp>
        <p:nvSpPr>
          <p:cNvPr id="13" name="下箭头 12"/>
          <p:cNvSpPr/>
          <p:nvPr/>
        </p:nvSpPr>
        <p:spPr>
          <a:xfrm>
            <a:off x="5899785" y="290830"/>
            <a:ext cx="177800" cy="3448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2832100" y="635635"/>
            <a:ext cx="6214745" cy="481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zh-CN" altLang="en-US"/>
              <a:t>投诉电话：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715510" y="635635"/>
            <a:ext cx="49225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>
                <a:solidFill>
                  <a:schemeClr val="bg1"/>
                </a:solidFill>
              </a:rPr>
              <a:t>上午</a:t>
            </a:r>
            <a:r>
              <a:rPr lang="en-US" altLang="zh-CN" sz="1200">
                <a:solidFill>
                  <a:schemeClr val="bg1"/>
                </a:solidFill>
              </a:rPr>
              <a:t>8</a:t>
            </a:r>
            <a:r>
              <a:rPr lang="zh-CN" altLang="en-US" sz="1200">
                <a:solidFill>
                  <a:schemeClr val="bg1"/>
                </a:solidFill>
              </a:rPr>
              <a:t>点</a:t>
            </a:r>
            <a:r>
              <a:rPr lang="en-US" altLang="zh-CN" sz="1200">
                <a:solidFill>
                  <a:schemeClr val="bg1"/>
                </a:solidFill>
              </a:rPr>
              <a:t>—12</a:t>
            </a:r>
            <a:r>
              <a:rPr lang="zh-CN" altLang="en-US" sz="1200">
                <a:solidFill>
                  <a:schemeClr val="bg1"/>
                </a:solidFill>
              </a:rPr>
              <a:t>点</a:t>
            </a:r>
            <a:r>
              <a:rPr lang="en-US" altLang="zh-CN" sz="1200">
                <a:solidFill>
                  <a:schemeClr val="bg1"/>
                </a:solidFill>
              </a:rPr>
              <a:t> </a:t>
            </a:r>
            <a:r>
              <a:rPr lang="zh-CN" altLang="en-US" sz="1200">
                <a:solidFill>
                  <a:schemeClr val="bg1"/>
                </a:solidFill>
              </a:rPr>
              <a:t>下午</a:t>
            </a:r>
            <a:r>
              <a:rPr lang="en-US" altLang="zh-CN" sz="1200">
                <a:solidFill>
                  <a:schemeClr val="bg1"/>
                </a:solidFill>
              </a:rPr>
              <a:t>2</a:t>
            </a:r>
            <a:r>
              <a:rPr lang="zh-CN" altLang="en-US" sz="1200">
                <a:solidFill>
                  <a:schemeClr val="bg1"/>
                </a:solidFill>
              </a:rPr>
              <a:t>点</a:t>
            </a:r>
            <a:r>
              <a:rPr lang="en-US" altLang="zh-CN" sz="1200">
                <a:solidFill>
                  <a:schemeClr val="bg1"/>
                </a:solidFill>
              </a:rPr>
              <a:t>—5</a:t>
            </a:r>
            <a:r>
              <a:rPr lang="zh-CN" altLang="en-US" sz="1200">
                <a:solidFill>
                  <a:schemeClr val="bg1"/>
                </a:solidFill>
              </a:rPr>
              <a:t>点</a:t>
            </a:r>
            <a:r>
              <a:rPr lang="en-US" altLang="zh-CN" sz="1200">
                <a:solidFill>
                  <a:schemeClr val="bg1"/>
                </a:solidFill>
              </a:rPr>
              <a:t>30    </a:t>
            </a:r>
            <a:r>
              <a:rPr lang="zh-CN" altLang="en-US" sz="1200">
                <a:solidFill>
                  <a:schemeClr val="bg1"/>
                </a:solidFill>
              </a:rPr>
              <a:t>拨打</a:t>
            </a:r>
            <a:r>
              <a:rPr lang="en-US" altLang="zh-CN" sz="1200">
                <a:solidFill>
                  <a:schemeClr val="bg1"/>
                </a:solidFill>
              </a:rPr>
              <a:t>0871—67187075</a:t>
            </a:r>
            <a:endParaRPr lang="en-US" altLang="zh-CN" sz="1200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715510" y="841375"/>
            <a:ext cx="492252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solidFill>
                  <a:schemeClr val="bg1"/>
                </a:solidFill>
              </a:rPr>
              <a:t>双休、午休、节假日或夜间</a:t>
            </a:r>
            <a:r>
              <a:rPr lang="en-US" altLang="zh-CN" sz="1200">
                <a:solidFill>
                  <a:schemeClr val="bg1"/>
                </a:solidFill>
              </a:rPr>
              <a:t>            </a:t>
            </a:r>
            <a:r>
              <a:rPr lang="zh-CN" altLang="en-US" sz="1200">
                <a:solidFill>
                  <a:schemeClr val="bg1"/>
                </a:solidFill>
              </a:rPr>
              <a:t>拨打</a:t>
            </a:r>
            <a:r>
              <a:rPr lang="en-US" altLang="zh-CN" sz="1200">
                <a:solidFill>
                  <a:schemeClr val="bg1"/>
                </a:solidFill>
              </a:rPr>
              <a:t>0871—67173154</a:t>
            </a:r>
            <a:endParaRPr lang="en-US" altLang="zh-CN" sz="1200">
              <a:solidFill>
                <a:schemeClr val="bg1"/>
              </a:solidFill>
            </a:endParaRPr>
          </a:p>
        </p:txBody>
      </p:sp>
      <p:sp>
        <p:nvSpPr>
          <p:cNvPr id="23" name="直角上箭头 22"/>
          <p:cNvSpPr/>
          <p:nvPr/>
        </p:nvSpPr>
        <p:spPr>
          <a:xfrm flipV="1">
            <a:off x="5899785" y="1256030"/>
            <a:ext cx="4755515" cy="40576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直角上箭头 24"/>
          <p:cNvSpPr/>
          <p:nvPr/>
        </p:nvSpPr>
        <p:spPr>
          <a:xfrm flipH="1" flipV="1">
            <a:off x="1802765" y="1256030"/>
            <a:ext cx="4097020" cy="40576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532765" y="1661795"/>
            <a:ext cx="264858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当场解决的</a:t>
            </a:r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9217025" y="1667510"/>
            <a:ext cx="264858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当场解决不了的</a:t>
            </a:r>
            <a:endParaRPr lang="zh-CN" altLang="en-US"/>
          </a:p>
        </p:txBody>
      </p:sp>
      <p:sp>
        <p:nvSpPr>
          <p:cNvPr id="28" name="下箭头 27"/>
          <p:cNvSpPr/>
          <p:nvPr/>
        </p:nvSpPr>
        <p:spPr>
          <a:xfrm>
            <a:off x="1761490" y="2006600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532130" y="2345055"/>
            <a:ext cx="264858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协调解决</a:t>
            </a:r>
            <a:endParaRPr lang="zh-CN" altLang="en-US"/>
          </a:p>
        </p:txBody>
      </p:sp>
      <p:sp>
        <p:nvSpPr>
          <p:cNvPr id="30" name="下箭头 29"/>
          <p:cNvSpPr/>
          <p:nvPr/>
        </p:nvSpPr>
        <p:spPr>
          <a:xfrm>
            <a:off x="10446385" y="1988820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9217025" y="2327275"/>
            <a:ext cx="264858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引导投诉人至相关科室</a:t>
            </a:r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1604010" y="3127375"/>
            <a:ext cx="538480" cy="1182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医务科</a:t>
            </a:r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2724150" y="3127375"/>
            <a:ext cx="538480" cy="1182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护理部</a:t>
            </a:r>
            <a:endParaRPr lang="en-US" altLang="zh-CN"/>
          </a:p>
        </p:txBody>
      </p:sp>
      <p:sp>
        <p:nvSpPr>
          <p:cNvPr id="34" name="矩形 33"/>
          <p:cNvSpPr/>
          <p:nvPr/>
        </p:nvSpPr>
        <p:spPr>
          <a:xfrm>
            <a:off x="10271760" y="3127375"/>
            <a:ext cx="538480" cy="1182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保卫科</a:t>
            </a:r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3912870" y="3127375"/>
            <a:ext cx="538480" cy="1182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纠风办</a:t>
            </a:r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5101590" y="3127375"/>
            <a:ext cx="538480" cy="1182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院办公室</a:t>
            </a:r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8873490" y="3127375"/>
            <a:ext cx="538480" cy="1182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财务科</a:t>
            </a:r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6358890" y="3127375"/>
            <a:ext cx="538480" cy="1182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/>
              <a:t>相关临床科室</a:t>
            </a:r>
            <a:endParaRPr lang="zh-CN" altLang="en-US" sz="1400"/>
          </a:p>
        </p:txBody>
      </p:sp>
      <p:sp>
        <p:nvSpPr>
          <p:cNvPr id="39" name="矩形 38"/>
          <p:cNvSpPr/>
          <p:nvPr/>
        </p:nvSpPr>
        <p:spPr>
          <a:xfrm>
            <a:off x="7616190" y="3127375"/>
            <a:ext cx="538480" cy="1182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/>
              <a:t>医保物价科</a:t>
            </a:r>
            <a:endParaRPr lang="zh-CN" altLang="en-US" sz="1600"/>
          </a:p>
        </p:txBody>
      </p:sp>
      <p:sp>
        <p:nvSpPr>
          <p:cNvPr id="40" name="直角上箭头 39"/>
          <p:cNvSpPr/>
          <p:nvPr/>
        </p:nvSpPr>
        <p:spPr>
          <a:xfrm flipV="1">
            <a:off x="5858510" y="2679065"/>
            <a:ext cx="4755515" cy="40576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1" name="直角上箭头 40"/>
          <p:cNvSpPr/>
          <p:nvPr/>
        </p:nvSpPr>
        <p:spPr>
          <a:xfrm flipH="1" flipV="1">
            <a:off x="1761490" y="2679065"/>
            <a:ext cx="4097020" cy="40576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4" name="下箭头 43"/>
          <p:cNvSpPr/>
          <p:nvPr/>
        </p:nvSpPr>
        <p:spPr>
          <a:xfrm>
            <a:off x="2898140" y="2799715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5" name="下箭头 44"/>
          <p:cNvSpPr/>
          <p:nvPr/>
        </p:nvSpPr>
        <p:spPr>
          <a:xfrm>
            <a:off x="4086860" y="2799715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6" name="下箭头 45"/>
          <p:cNvSpPr/>
          <p:nvPr/>
        </p:nvSpPr>
        <p:spPr>
          <a:xfrm>
            <a:off x="5275580" y="2799715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7" name="下箭头 46"/>
          <p:cNvSpPr/>
          <p:nvPr/>
        </p:nvSpPr>
        <p:spPr>
          <a:xfrm>
            <a:off x="6532880" y="2799715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8" name="下箭头 47"/>
          <p:cNvSpPr/>
          <p:nvPr/>
        </p:nvSpPr>
        <p:spPr>
          <a:xfrm>
            <a:off x="7790180" y="2799715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9" name="下箭头 48"/>
          <p:cNvSpPr/>
          <p:nvPr/>
        </p:nvSpPr>
        <p:spPr>
          <a:xfrm>
            <a:off x="9047480" y="2799715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0" name="直角上箭头 49"/>
          <p:cNvSpPr/>
          <p:nvPr/>
        </p:nvSpPr>
        <p:spPr>
          <a:xfrm>
            <a:off x="5850890" y="4301490"/>
            <a:ext cx="4763135" cy="29464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1" name="直角上箭头 50"/>
          <p:cNvSpPr/>
          <p:nvPr/>
        </p:nvSpPr>
        <p:spPr>
          <a:xfrm flipH="1">
            <a:off x="1755140" y="4301490"/>
            <a:ext cx="4103370" cy="29464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2" name="下箭头 51"/>
          <p:cNvSpPr/>
          <p:nvPr/>
        </p:nvSpPr>
        <p:spPr>
          <a:xfrm>
            <a:off x="5781675" y="4596130"/>
            <a:ext cx="16764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3" name="矩形 52"/>
          <p:cNvSpPr/>
          <p:nvPr/>
        </p:nvSpPr>
        <p:spPr>
          <a:xfrm>
            <a:off x="3116580" y="4923790"/>
            <a:ext cx="549846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调查研究提出解决方案</a:t>
            </a:r>
            <a:endParaRPr lang="zh-CN" altLang="en-US"/>
          </a:p>
        </p:txBody>
      </p:sp>
      <p:sp>
        <p:nvSpPr>
          <p:cNvPr id="54" name="直角上箭头 53"/>
          <p:cNvSpPr/>
          <p:nvPr/>
        </p:nvSpPr>
        <p:spPr>
          <a:xfrm rot="10800000">
            <a:off x="1760855" y="5034280"/>
            <a:ext cx="1355725" cy="26543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8" name="直角上箭头 57"/>
          <p:cNvSpPr/>
          <p:nvPr/>
        </p:nvSpPr>
        <p:spPr>
          <a:xfrm rot="10800000" flipH="1">
            <a:off x="8615045" y="5029200"/>
            <a:ext cx="1929130" cy="26543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440055" y="5299710"/>
            <a:ext cx="264858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双方达成一致</a:t>
            </a:r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9124315" y="5305425"/>
            <a:ext cx="264858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双方意见不一致</a:t>
            </a:r>
            <a:endParaRPr lang="zh-CN" altLang="en-US"/>
          </a:p>
        </p:txBody>
      </p:sp>
      <p:sp>
        <p:nvSpPr>
          <p:cNvPr id="61" name="下箭头 60"/>
          <p:cNvSpPr/>
          <p:nvPr/>
        </p:nvSpPr>
        <p:spPr>
          <a:xfrm>
            <a:off x="1612265" y="5655310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439420" y="5982970"/>
            <a:ext cx="264858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协调结局</a:t>
            </a:r>
            <a:endParaRPr lang="zh-CN" altLang="en-US"/>
          </a:p>
        </p:txBody>
      </p:sp>
      <p:sp>
        <p:nvSpPr>
          <p:cNvPr id="63" name="下箭头 62"/>
          <p:cNvSpPr/>
          <p:nvPr/>
        </p:nvSpPr>
        <p:spPr>
          <a:xfrm>
            <a:off x="10353675" y="5626735"/>
            <a:ext cx="190500" cy="327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4" name="矩形 63"/>
          <p:cNvSpPr/>
          <p:nvPr/>
        </p:nvSpPr>
        <p:spPr>
          <a:xfrm>
            <a:off x="9124315" y="5965190"/>
            <a:ext cx="2648585" cy="290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200"/>
              <a:t>通过法律程序或第三方调解处理</a:t>
            </a:r>
            <a:endParaRPr lang="zh-CN" altLang="en-US" sz="1200"/>
          </a:p>
        </p:txBody>
      </p:sp>
      <p:sp>
        <p:nvSpPr>
          <p:cNvPr id="65" name="矩形 64"/>
          <p:cNvSpPr/>
          <p:nvPr/>
        </p:nvSpPr>
        <p:spPr>
          <a:xfrm>
            <a:off x="3088005" y="6546850"/>
            <a:ext cx="6036310" cy="311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汇总完成后交医院纪检监察室研判、追责</a:t>
            </a:r>
            <a:endParaRPr lang="zh-CN" altLang="en-US"/>
          </a:p>
        </p:txBody>
      </p:sp>
      <p:sp>
        <p:nvSpPr>
          <p:cNvPr id="67" name="直角上箭头 66"/>
          <p:cNvSpPr/>
          <p:nvPr/>
        </p:nvSpPr>
        <p:spPr>
          <a:xfrm>
            <a:off x="5708015" y="6273800"/>
            <a:ext cx="4763135" cy="10414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8" name="直角上箭头 67"/>
          <p:cNvSpPr/>
          <p:nvPr/>
        </p:nvSpPr>
        <p:spPr>
          <a:xfrm flipH="1">
            <a:off x="1612265" y="6273800"/>
            <a:ext cx="4103370" cy="10414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9" name="下箭头 68"/>
          <p:cNvSpPr/>
          <p:nvPr/>
        </p:nvSpPr>
        <p:spPr>
          <a:xfrm>
            <a:off x="5899785" y="6377940"/>
            <a:ext cx="167640" cy="168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COMMONDATA" val="eyJoZGlkIjoiMWUyODkzZTU4MzIyZTk1NjM5N2ZkYzhmNWExYWNmOTU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WPS 演示</Application>
  <PresentationFormat>宽屏</PresentationFormat>
  <Paragraphs>66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空白演示</vt:lpstr>
      <vt:lpstr>“12345”投诉办理流程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172</cp:revision>
  <dcterms:created xsi:type="dcterms:W3CDTF">2019-06-19T02:08:00Z</dcterms:created>
  <dcterms:modified xsi:type="dcterms:W3CDTF">2022-08-02T04:36:50Z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2052-11.1.0.11875</vt:lpwstr>
  </property>
  <property fmtid="{D5CDD505-2E9C-101B-9397-08002B2CF9AE}" pid="3" name="ICV">
    <vt:lpwstr>5EAC3F4422464048AD251199BC2CF8EB</vt:lpwstr>
  </property>
</Properties>
</file>